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7fcfa47a-176b-0657-0efc-219d55248899}">
          <p14:sldIdLst>
            <p14:sldId id="256"/>
          </p14:sldIdLst>
        </p14:section>
        <p14:section name="The idea" id="{678ab886-3f76-41b4-a4ab-a861216a70cc}">
          <p14:sldIdLst>
            <p14:sldId id="257"/>
            <p14:sldId id="258"/>
          </p14:sldIdLst>
        </p14:section>
        <p14:section name="What speaks what" id="{fc7bd268-353e-87f3-09a0-3dc5132eede5}">
          <p14:sldIdLst>
            <p14:sldId id="259"/>
          </p14:sldIdLst>
        </p14:section>
        <p14:section name="A worked chain" id="{5c0a0ef4-fc58-bf36-685d-98520ca41d6d}">
          <p14:sldIdLst>
            <p14:sldId id="260"/>
            <p14:sldId id="261"/>
          </p14:sldIdLst>
        </p14:section>
        <p14:section name="Reach" id="{18d187ac-4078-789f-964c-dc16f31b38f9}">
          <p14:sldIdLst>
            <p14:sldId id="262"/>
            <p14:sldId id="263"/>
            <p14:sldId id="264"/>
          </p14:sldIdLst>
        </p14:section>
        <p14:section name="Close" id="{31bd1937-a1cf-00b7-a01b-357aaf2e2610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claim of this deck: any value one application can read, another can consume, because every one of them speaks at least one standard industrial protocol. Nothing here is aspirational - every port quoted is one the applications actually open.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gap the whole product line exists to close.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rule is simple and it is why the set compounds: each new application that follows it becomes reachable by all the others for free.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port in this table is one the application actually opens. They are visible in the screenshots on the website.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destinations, no bespoke integration. Each step is a standard protocol the next tool already understands.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Saying this out loud is part of the pitch, not a caveat against it. An engineer who hears only the capability assumes you have not thought about the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thread, not on any one tool.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 LAB TECHNOLOGY</a:t>
            </a:r>
            <a:endParaRPr lang="en-US" sz="12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40080" y="1737360"/>
            <a:ext cx="108813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40080" y="3749040"/>
            <a:ext cx="96012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700" dirty="0">
                <a:solidFill>
                  <a:srgbClr val="CBD5E1"/>
                </a:solidFill>
              </a:defRPr>
            </a:lvl1pPr>
          </a:lstStyle>
          <a:p>
            <a:pPr algn="l" indent="0" marL="0">
              <a:buNone/>
            </a:pPr>
            <a:endParaRPr lang="en-US" sz="17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111827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1417320"/>
            <a:ext cx="108813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rgbClr val="334155"/>
                </a:solidFill>
              </a:defRPr>
            </a:lvl1pPr>
          </a:lstStyle>
          <a:p>
            <a:pPr algn="l" indent="0" marL="0">
              <a:buNone/>
            </a:pPr>
            <a:endParaRPr lang="en-US" sz="1500" dirty="0"/>
          </a:p>
        </p:txBody>
      </p:sp>
      <p:sp>
        <p:nvSpPr>
          <p:cNvPr id="4" name="Text 0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 Lab Technology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TITLE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111827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 txBox="1"/>
          <p:nvPr/>
        </p:nvSpPr>
        <p:spPr>
          <a:xfrm>
            <a:off x="640080" y="63550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 Lab Technology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DIVIDER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743200"/>
            <a:ext cx="108813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931920"/>
            <a:ext cx="9601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F59E0B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40080" y="1737360"/>
            <a:ext cx="10881360" cy="1828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Everything talks.</a:t>
            </a:r>
            <a:endParaRPr lang="en-US" sz="4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40080" y="3749040"/>
            <a:ext cx="9601200" cy="1463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700" dirty="0">
                <a:solidFill>
                  <a:srgbClr val="CBD5E1"/>
                </a:solidFill>
              </a:rPr>
              <a:t>How fourteen applications, the boards they run on and every instrument on the bench reach each other — over one bench, one building, or one planet.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11827"/>
                </a:solidFill>
              </a:rPr>
              <a:t>Most bench data dies where it is measured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1417320"/>
            <a:ext cx="10881360" cy="47548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A logger writes a CSV somebody opens tomorrow.</a:t>
            </a:r>
            <a:endParaRPr lang="en-US" sz="1500" dirty="0"/>
          </a:p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An instrument has a screen, and nothing else can see it.</a:t>
            </a:r>
            <a:endParaRPr lang="en-US" sz="1500" dirty="0"/>
          </a:p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A PLC knows the answer, and the spreadsheet that needs it does not.</a:t>
            </a:r>
            <a:endParaRPr lang="en-US" sz="1500" dirty="0"/>
          </a:p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Every link between them is a bespoke script somebody has to maintain.</a:t>
            </a:r>
            <a:endParaRPr lang="en-US" sz="1500" dirty="0"/>
          </a:p>
        </p:txBody>
      </p:sp>
      <p:sp>
        <p:nvSpPr>
          <p:cNvPr id="4" name="pullquote"/>
          <p:cNvSpPr/>
          <p:nvPr/>
        </p:nvSpPr>
        <p:spPr>
          <a:xfrm>
            <a:off x="640080" y="4023360"/>
            <a:ext cx="10881360" cy="137160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05840" y="425196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FFFFF"/>
                </a:solidFill>
              </a:rPr>
              <a:t>The value is not in any one measurement. It is in the thread between them — and the thread is the part nobody sells.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11827"/>
                </a:solidFill>
              </a:rPr>
              <a:t>One rule makes the whole set connect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3A8A"/>
                </a:solidFill>
              </a:rPr>
              <a:t>Whatever reads a value re-serves it on a standard protocol.</a:t>
            </a:r>
            <a:endParaRPr lang="en-US" sz="2000" dirty="0"/>
          </a:p>
        </p:txBody>
      </p:sp>
      <p:sp>
        <p:nvSpPr>
          <p:cNvPr id="4" name="card-It reads"/>
          <p:cNvSpPr/>
          <p:nvPr/>
        </p:nvSpPr>
        <p:spPr>
          <a:xfrm>
            <a:off x="640080" y="2057400"/>
            <a:ext cx="3429000" cy="32004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22199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8A"/>
                </a:solidFill>
              </a:rPr>
              <a:t>It reads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24328"/>
            <a:ext cx="297180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Serial ports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TCP sockets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Modbus TCP and RTU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CAN, with a DBC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SCPI instruments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A sound card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A CSV file</a:t>
            </a:r>
            <a:endParaRPr lang="en-US" sz="1250" dirty="0"/>
          </a:p>
        </p:txBody>
      </p:sp>
      <p:sp>
        <p:nvSpPr>
          <p:cNvPr id="7" name="card-It re-serves"/>
          <p:cNvSpPr/>
          <p:nvPr/>
        </p:nvSpPr>
        <p:spPr>
          <a:xfrm>
            <a:off x="4343400" y="2057400"/>
            <a:ext cx="3429000" cy="32004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0" y="222199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45309"/>
                </a:solidFill>
              </a:rPr>
              <a:t>It re-serves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572000" y="2624328"/>
            <a:ext cx="297180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Modbus TCP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OPC UA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MQTT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SCPI, VISA-reachable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A raw stream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Excel cells, as real numbers</a:t>
            </a:r>
            <a:endParaRPr lang="en-US" sz="1250" dirty="0"/>
          </a:p>
        </p:txBody>
      </p:sp>
      <p:sp>
        <p:nvSpPr>
          <p:cNvPr id="10" name="card-So the next thing"/>
          <p:cNvSpPr/>
          <p:nvPr/>
        </p:nvSpPr>
        <p:spPr>
          <a:xfrm>
            <a:off x="8046720" y="2057400"/>
            <a:ext cx="3474720" cy="32004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75320" y="222199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766E"/>
                </a:solidFill>
              </a:rPr>
              <a:t>So the next thing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275320" y="2624328"/>
            <a:ext cx="301752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Does not have to be mine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Does not need a driver written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Does not need a cloud account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Can be on another machine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334155"/>
                </a:solidFill>
              </a:rPr>
              <a:t>Can be in another country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11827"/>
                </a:solidFill>
              </a:rPr>
              <a:t>What each one speaks, in and out</a:t>
            </a:r>
            <a:endParaRPr lang="en-US" sz="3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108813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914400"/>
                <a:gridCol w="1280160"/>
                <a:gridCol w="1371600"/>
                <a:gridCol w="1188720"/>
                <a:gridCol w="914400"/>
                <a:gridCol w="1280160"/>
                <a:gridCol w="1005840"/>
                <a:gridCol w="118872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Serial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Modbus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OPC UA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MQTT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HTTP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MBLT PLC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1502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B4530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 4840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B4530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5025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E3A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MBLT HMI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1503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4841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E3A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HardwareRTD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5200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E3A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SignalScope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5211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5025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E3A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DataStreamerX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AOI Inspector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5025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5025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B4530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 5026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MB Lab Vision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5027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0478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5027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CBD5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B4530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 5028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ED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40080" y="507492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in = reads only  ·  both = reads and writes, and where a port is given it listens on it too  ·  out = serves only.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54864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ComBridge is deliberately absent — it is the adapter for the other direction, bridging the command line and COM automation on one machine.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743200"/>
            <a:ext cx="10881360" cy="10972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One limit switch. Six places it ends up.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931920"/>
            <a:ext cx="96012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600" dirty="0">
                <a:solidFill>
                  <a:srgbClr val="F59E0B"/>
                </a:solidFill>
              </a:rPr>
              <a:t>Nothing in this chain is custom integration work.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11827"/>
                </a:solidFill>
              </a:rPr>
              <a:t>From a switch closing to a Microsoft Project plan</a:t>
            </a:r>
            <a:endParaRPr lang="en-US" sz="3200" dirty="0"/>
          </a:p>
        </p:txBody>
      </p:sp>
      <p:sp>
        <p:nvSpPr>
          <p:cNvPr id="3" name="n1"/>
          <p:cNvSpPr/>
          <p:nvPr/>
        </p:nvSpPr>
        <p:spPr>
          <a:xfrm>
            <a:off x="640080" y="1371600"/>
            <a:ext cx="384048" cy="384048"/>
          </a:xfrm>
          <a:prstGeom prst="rect">
            <a:avLst/>
          </a:prstGeom>
          <a:solidFill>
            <a:srgbClr val="1E3A8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7160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A limit switch closes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303520" y="1371600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</a:rPr>
              <a:t>Wired to a digital input on an ESP32-S3 running a ladder program.</a:t>
            </a:r>
            <a:endParaRPr lang="en-US" sz="1300" dirty="0"/>
          </a:p>
        </p:txBody>
      </p:sp>
      <p:sp>
        <p:nvSpPr>
          <p:cNvPr id="7" name="n2"/>
          <p:cNvSpPr/>
          <p:nvPr/>
        </p:nvSpPr>
        <p:spPr>
          <a:xfrm>
            <a:off x="640080" y="2157984"/>
            <a:ext cx="384048" cy="384048"/>
          </a:xfrm>
          <a:prstGeom prst="rect">
            <a:avLst/>
          </a:prstGeom>
          <a:solidFill>
            <a:srgbClr val="1E3A8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1579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157984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MBLT PLC publishes it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303520" y="2157984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</a:rPr>
              <a:t>The same tag on Modbus TCP 1502, OPC UA 4840, MQTT and stream 5221.</a:t>
            </a:r>
            <a:endParaRPr lang="en-US" sz="1300" dirty="0"/>
          </a:p>
        </p:txBody>
      </p:sp>
      <p:sp>
        <p:nvSpPr>
          <p:cNvPr id="11" name="n3"/>
          <p:cNvSpPr/>
          <p:nvPr/>
        </p:nvSpPr>
        <p:spPr>
          <a:xfrm>
            <a:off x="640080" y="2944368"/>
            <a:ext cx="384048" cy="384048"/>
          </a:xfrm>
          <a:prstGeom prst="rect">
            <a:avLst/>
          </a:prstGeom>
          <a:solidFill>
            <a:srgbClr val="1E3A8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2944368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MBLT HMI picks it up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303520" y="294436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</a:rPr>
              <a:t>Alarm with deadband and delay, logged to SQL Server behind a disk queue.</a:t>
            </a:r>
            <a:endParaRPr lang="en-US" sz="1300" dirty="0"/>
          </a:p>
        </p:txBody>
      </p:sp>
      <p:sp>
        <p:nvSpPr>
          <p:cNvPr id="15" name="n4"/>
          <p:cNvSpPr/>
          <p:nvPr/>
        </p:nvSpPr>
        <p:spPr>
          <a:xfrm>
            <a:off x="640080" y="3730752"/>
            <a:ext cx="384048" cy="384048"/>
          </a:xfrm>
          <a:prstGeom prst="rect">
            <a:avLst/>
          </a:prstGeom>
          <a:solidFill>
            <a:srgbClr val="1E3A8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3730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373075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HardwareRTD takes the same tag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303520" y="3730752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</a:rPr>
              <a:t>Into an Excel cell as a real number, so the sheet keeps doing its maths.</a:t>
            </a:r>
            <a:endParaRPr lang="en-US" sz="1300" dirty="0"/>
          </a:p>
        </p:txBody>
      </p:sp>
      <p:sp>
        <p:nvSpPr>
          <p:cNvPr id="19" name="n5"/>
          <p:cNvSpPr/>
          <p:nvPr/>
        </p:nvSpPr>
        <p:spPr>
          <a:xfrm>
            <a:off x="640080" y="4517136"/>
            <a:ext cx="384048" cy="384048"/>
          </a:xfrm>
          <a:prstGeom prst="rect">
            <a:avLst/>
          </a:prstGeom>
          <a:solidFill>
            <a:srgbClr val="1E3A8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0080" y="4517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4517136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SignalScope plots it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4517136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</a:rPr>
              <a:t>Beside an analogue channel and a decoded CAN bus, on one timebase.</a:t>
            </a:r>
            <a:endParaRPr lang="en-US" sz="1300" dirty="0"/>
          </a:p>
        </p:txBody>
      </p:sp>
      <p:sp>
        <p:nvSpPr>
          <p:cNvPr id="23" name="n6"/>
          <p:cNvSpPr/>
          <p:nvPr/>
        </p:nvSpPr>
        <p:spPr>
          <a:xfrm>
            <a:off x="640080" y="5303520"/>
            <a:ext cx="384048" cy="384048"/>
          </a:xfrm>
          <a:prstGeom prst="rect">
            <a:avLst/>
          </a:prstGeom>
          <a:solidFill>
            <a:srgbClr val="1E3A8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40080" y="5303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6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234440" y="530352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The dispatcher merges the run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5303520" y="5303520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</a:rPr>
              <a:t>Every application's tasks into a single project plan.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11827"/>
                </a:solidFill>
              </a:rPr>
              <a:t>The link is an ordinary socket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258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8A"/>
                </a:solidFill>
              </a:rPr>
              <a:t>Which means distance stops being a design problem.</a:t>
            </a:r>
            <a:endParaRPr lang="en-US" sz="1700" dirty="0"/>
          </a:p>
        </p:txBody>
      </p:sp>
      <p:sp>
        <p:nvSpPr>
          <p:cNvPr id="4" name="place0"/>
          <p:cNvSpPr/>
          <p:nvPr/>
        </p:nvSpPr>
        <p:spPr>
          <a:xfrm>
            <a:off x="640080" y="1965960"/>
            <a:ext cx="3429000" cy="13258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6712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Same PC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5877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in-process, or loopback</a:t>
            </a:r>
            <a:endParaRPr lang="en-US" sz="1200" dirty="0"/>
          </a:p>
        </p:txBody>
      </p:sp>
      <p:sp>
        <p:nvSpPr>
          <p:cNvPr id="7" name="place1"/>
          <p:cNvSpPr/>
          <p:nvPr/>
        </p:nvSpPr>
        <p:spPr>
          <a:xfrm>
            <a:off x="4343400" y="1965960"/>
            <a:ext cx="3429000" cy="13258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0" y="216712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Same bench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572000" y="25877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a serial cable or the LAN</a:t>
            </a:r>
            <a:endParaRPr lang="en-US" sz="1200" dirty="0"/>
          </a:p>
        </p:txBody>
      </p:sp>
      <p:sp>
        <p:nvSpPr>
          <p:cNvPr id="10" name="place2"/>
          <p:cNvSpPr/>
          <p:nvPr/>
        </p:nvSpPr>
        <p:spPr>
          <a:xfrm>
            <a:off x="8046720" y="1965960"/>
            <a:ext cx="3429000" cy="13258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75320" y="216712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Next building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275320" y="25877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the site network</a:t>
            </a:r>
            <a:endParaRPr lang="en-US" sz="1200" dirty="0"/>
          </a:p>
        </p:txBody>
      </p:sp>
      <p:sp>
        <p:nvSpPr>
          <p:cNvPr id="13" name="place3"/>
          <p:cNvSpPr/>
          <p:nvPr/>
        </p:nvSpPr>
        <p:spPr>
          <a:xfrm>
            <a:off x="640080" y="3566160"/>
            <a:ext cx="3429000" cy="13258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76732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A contract manufacturer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1879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their line PC, over a VPN</a:t>
            </a:r>
            <a:endParaRPr lang="en-US" sz="1200" dirty="0"/>
          </a:p>
        </p:txBody>
      </p:sp>
      <p:sp>
        <p:nvSpPr>
          <p:cNvPr id="16" name="place4"/>
          <p:cNvSpPr/>
          <p:nvPr/>
        </p:nvSpPr>
        <p:spPr>
          <a:xfrm>
            <a:off x="4343400" y="3566160"/>
            <a:ext cx="3429000" cy="13258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72000" y="376732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A third-party test lab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0" y="41879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a chamber you do not own</a:t>
            </a:r>
            <a:endParaRPr lang="en-US" sz="1200" dirty="0"/>
          </a:p>
        </p:txBody>
      </p:sp>
      <p:sp>
        <p:nvSpPr>
          <p:cNvPr id="19" name="place5"/>
          <p:cNvSpPr/>
          <p:nvPr/>
        </p:nvSpPr>
        <p:spPr>
          <a:xfrm>
            <a:off x="8046720" y="3566160"/>
            <a:ext cx="3429000" cy="132588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75320" y="376732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827"/>
                </a:solidFill>
              </a:rPr>
              <a:t>The field, another continent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41879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a unit that dials in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53492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B45309"/>
                </a:solidFill>
              </a:rPr>
              <a:t>It is the same socket in every one of these.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11827"/>
                </a:solidFill>
              </a:rPr>
              <a:t>Capable is not the same as advisable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1417320"/>
            <a:ext cx="10881360" cy="47548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All of this crosses the public internet, because TCP does. That does not mean it should.</a:t>
            </a:r>
            <a:endParaRPr lang="en-US" sz="1500" dirty="0"/>
          </a:p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Modbus and raw streams have no authentication at all — they were never designed for it.</a:t>
            </a:r>
            <a:endParaRPr lang="en-US" sz="1500" dirty="0"/>
          </a:p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Put it on a VPN or a private link. A bench reachable from anywhere is reachable by anyone who finds it.</a:t>
            </a:r>
            <a:endParaRPr lang="en-US" sz="1500" dirty="0"/>
          </a:p>
          <a:p>
            <a:pPr algn="l"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</a:rPr>
              <a:t>Prefer the read-only paths: HardwareRTD's remote end discards anything sent to it, deliberately — a formula on another machine should not be able to move a drive.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777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11827"/>
                </a:solidFill>
              </a:rPr>
              <a:t>No cloud. No account. No broker to rent.</a:t>
            </a:r>
            <a:endParaRPr lang="en-US" sz="3200" dirty="0"/>
          </a:p>
        </p:txBody>
      </p:sp>
      <p:sp>
        <p:nvSpPr>
          <p:cNvPr id="3" name="stat-MB Lab servers in the middle"/>
          <p:cNvSpPr txBox="1"/>
          <p:nvPr/>
        </p:nvSpPr>
        <p:spPr>
          <a:xfrm>
            <a:off x="640080" y="1737360"/>
            <a:ext cx="3429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45309"/>
                </a:solidFill>
              </a:rPr>
              <a:t>0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6060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MB Lab servers in the middle</a:t>
            </a:r>
            <a:endParaRPr lang="en-US" sz="1200" dirty="0"/>
          </a:p>
        </p:txBody>
      </p:sp>
      <p:sp>
        <p:nvSpPr>
          <p:cNvPr id="5" name="stat-accounts to create"/>
          <p:cNvSpPr txBox="1"/>
          <p:nvPr/>
        </p:nvSpPr>
        <p:spPr>
          <a:xfrm>
            <a:off x="4343400" y="1737360"/>
            <a:ext cx="3429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45309"/>
                </a:solidFill>
              </a:rPr>
              <a:t>0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4343400" y="26060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accounts to create</a:t>
            </a:r>
            <a:endParaRPr lang="en-US" sz="1200" dirty="0"/>
          </a:p>
        </p:txBody>
      </p:sp>
      <p:sp>
        <p:nvSpPr>
          <p:cNvPr id="7" name="stat-internet required, ever"/>
          <p:cNvSpPr txBox="1"/>
          <p:nvPr/>
        </p:nvSpPr>
        <p:spPr>
          <a:xfrm>
            <a:off x="8046720" y="173736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45309"/>
                </a:solidFill>
              </a:rPr>
              <a:t>0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8046720" y="26060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internet required, ever</a:t>
            </a:r>
            <a:endParaRPr lang="en-US" sz="1200" dirty="0"/>
          </a:p>
        </p:txBody>
      </p:sp>
      <p:sp>
        <p:nvSpPr>
          <p:cNvPr id="9" name="nocloud"/>
          <p:cNvSpPr/>
          <p:nvPr/>
        </p:nvSpPr>
        <p:spPr>
          <a:xfrm>
            <a:off x="640080" y="3749040"/>
            <a:ext cx="10881360" cy="173736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4023360"/>
            <a:ext cx="1014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</a:rPr>
              <a:t>The applications talk to each other directly, on your network, with your addresses. Nothing phones home, and the licence check needs no internet connection — which is the only reason any of it works on a shop-floor machine that has never been online.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40080" y="1737360"/>
            <a:ext cx="10881360" cy="1828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A system, not a drawer of utilities.</a:t>
            </a:r>
            <a:endParaRPr lang="en-US" sz="4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40080" y="3749040"/>
            <a:ext cx="9601200" cy="1463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700" dirty="0">
                <a:solidFill>
                  <a:srgbClr val="CBD5E1"/>
                </a:solidFill>
              </a:rPr>
              <a:t>Fourteen applications, eight boards, and one rule that makes them one thing. Built by one engineer, and heading towards open.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53949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mblab.technology@gmail.com   ·   (734) 530-1575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B Lab Technology">
  <a:themeElements>
    <a:clrScheme name="MB Lab Technology">
      <a:dk1>
        <a:srgbClr val="111827"/>
      </a:dk1>
      <a:lt1>
        <a:srgbClr val="FFFFFF"/>
      </a:lt1>
      <a:dk2>
        <a:srgbClr val="1E3A8A"/>
      </a:dk2>
      <a:lt2>
        <a:srgbClr val="F1F5F9"/>
      </a:lt2>
      <a:accent1>
        <a:srgbClr val="B45309"/>
      </a:accent1>
      <a:accent2>
        <a:srgbClr val="F59E0B"/>
      </a:accent2>
      <a:accent3>
        <a:srgbClr val="1E3A8A"/>
      </a:accent3>
      <a:accent4>
        <a:srgbClr val="0F766E"/>
      </a:accent4>
      <a:accent5>
        <a:srgbClr val="64748B"/>
      </a:accent5>
      <a:accent6>
        <a:srgbClr val="334155"/>
      </a:accent6>
      <a:hlink>
        <a:srgbClr val="B45309"/>
      </a:hlink>
      <a:folHlink>
        <a:srgbClr val="64748B"/>
      </a:folHlink>
    </a:clrScheme>
    <a:fontScheme name="MB Lab Technology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MB Lab Technology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Everything Talks</dc:title>
  <dc:subject>PptxGenJS Presentation</dc:subject>
  <dc:creator>Pavel Banic</dc:creator>
  <cp:lastModifiedBy>Pavel Banic</cp:lastModifiedBy>
  <cp:revision>1</cp:revision>
  <dcterms:created xsi:type="dcterms:W3CDTF">2026-10-17T05:03:47Z</dcterms:created>
  <dcterms:modified xsi:type="dcterms:W3CDTF">2026-10-17T05:03:47Z</dcterms:modified>
</cp:coreProperties>
</file>